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0" r:id="rId2"/>
    <p:sldId id="260" r:id="rId3"/>
    <p:sldId id="256" r:id="rId4"/>
    <p:sldId id="258" r:id="rId5"/>
    <p:sldId id="259" r:id="rId6"/>
    <p:sldId id="264" r:id="rId7"/>
    <p:sldId id="263" r:id="rId8"/>
    <p:sldId id="269" r:id="rId9"/>
    <p:sldId id="257" r:id="rId10"/>
    <p:sldId id="268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52"/>
  </p:normalViewPr>
  <p:slideViewPr>
    <p:cSldViewPr snapToGrid="0" snapToObjects="1">
      <p:cViewPr varScale="1">
        <p:scale>
          <a:sx n="86" d="100"/>
          <a:sy n="86" d="100"/>
        </p:scale>
        <p:origin x="9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7D33C-9A3D-534B-82A4-B6BD0058A20B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2F95B-023E-9548-A61C-508C48DFA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5907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42F95B-023E-9548-A61C-508C48DFAD9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832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B68FD3-B302-5D44-8CDE-424DD88E6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29AE058-1935-B749-99B7-7E0BF1D90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41018E-2AE8-F448-8FA8-A1F1527B7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8D4EFE-A41C-124B-B5E1-4EF889ECF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A30379-967B-4B41-BE1B-C6B8C778D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77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E5E17C-44EF-5643-A6C5-4E919110C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B048084-55C4-0A41-BF02-836CB05FD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A1D4A2-C86A-9E46-BE32-1B2F21048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17386D-FD8D-5F4B-A376-174DD75C4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5F12FB-A7A4-3942-B1EA-36E0332DA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45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9C01D43-7678-D34D-B752-2288691BD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07942A4-234E-EB45-990B-E0F54D541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6C9FA3-03CA-A84B-8A65-23E4E7D01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2F4EDB-E9AF-C346-BA30-B6EE1776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1B3258-56A7-C547-B9E8-9B9639FC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11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09904B-5FEC-3C40-9958-60B96FB57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48A676-E810-7F45-9223-B13C27F88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240848-1145-734C-92CD-D6FF3A37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D9FF8D-25CB-3449-96EA-46E0B5DC7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C2EEC0-300F-9E47-9166-977FA2A4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113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EEEEA-89F4-DA49-A74B-9F8B96FE4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02DC544-FECF-8A4A-946C-BD38F8AC4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E43606-B7A6-6B4D-AC10-75BB205E0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605F14-B039-CA42-909A-3A6AC27BC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D8EFC3-3B3F-004B-BB69-2B9B8DCF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560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8A4FCA-9516-134F-BDB9-559E18AA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F16F91-29BE-A04F-A613-178B038A03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474BCE4-0953-0340-AE64-1EAE7BA2E8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12018B-8CD0-DD4D-BFFF-CAA7B33CC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BE9860E-9F08-4D4E-97A4-52759ECE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F51AD8-6670-B04E-B713-60AAC060F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63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EDD7DD-6521-6A48-A353-7CF359BE9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746117-C25E-4945-85D6-55C443A75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994A86-596C-CA4B-83FC-9AD24C7E3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85C8008-F165-6C4F-81D2-A62982FEBD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139B7E4-7AAD-014B-828E-A51940D7C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DF98D2C-0617-FE43-9282-060F6A067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6B33C4A-329F-3849-B329-E7190256C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8DA86B-EE6E-1A45-8658-F0F3A54C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43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C2C5FE-5748-9244-B71D-487146B5A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2B29495-7B43-2343-A93D-FABD23D2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79256FC-32E9-C441-B630-1D154B6E5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A136D2F-0386-F94D-8482-1ABB6594C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6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46727B3-1AF2-9442-8634-D3CFEAE3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E3FD2FB-A028-5149-8600-95BAC1379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0AA62A8-0991-FB43-A89B-0176F320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5128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9BB489-9A07-CD46-B179-DC0DAD9B8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256B62-BFA8-B243-9256-4941ACF95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8A2A17C-1E26-0A4A-932C-FA85A3950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FC467AC-1893-6B4D-A3EC-B7C757314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3742F4-F47D-984B-938D-CD2E53D7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DB0C4B-49F5-044E-8C4F-6B3169D6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63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B3950-C0AF-1D4D-8F27-DE85426A7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AA76EE-BD84-3846-A5E6-840838027A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31E2980-CE02-664A-848D-F12F0FA126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18B25D7-90B9-1544-8F63-5B37C14DE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F06EDB-407F-3641-9733-F8FECF33A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A3116D-D47B-9E4F-A4AE-BBB9F28F8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10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22C4621-EE00-6945-8058-4B45BF537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A5E0F6F-EBC1-1540-88A0-020A670A3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5DAB3C-899F-024B-A3CA-FAB76DF8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D7A50-1982-204D-9376-33D01CCC36D8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EF2240-DE10-D745-8191-9E5A4005F1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1E9E24-EB55-4E4D-832C-0E3D39DC2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50F43-C83E-1F4C-91AC-BFF9D95376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714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s06web.zoom.us/webinar/register/WN_YoZnfIY8QeWZvYB0jBUfuQ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610728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343079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340424"/>
            <a:ext cx="4630139" cy="5265795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1071563"/>
            <a:ext cx="7290218" cy="5242298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473B0C74-3189-F54C-BD88-A0062AF0C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80" y="2415396"/>
            <a:ext cx="7088921" cy="2605178"/>
          </a:xfrm>
          <a:prstGeom prst="rect">
            <a:avLst/>
          </a:prstGeom>
        </p:spPr>
      </p:pic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ED261532-40E6-F64F-9082-22824C57E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99" y="876691"/>
            <a:ext cx="4321970" cy="4321970"/>
          </a:xfrm>
          <a:prstGeom prst="rect">
            <a:avLst/>
          </a:prstGeom>
        </p:spPr>
      </p:pic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71223B19-ACB4-804B-9048-3DD017FAD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99" y="901379"/>
            <a:ext cx="4297282" cy="429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58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title"/>
          </p:nvPr>
        </p:nvSpPr>
        <p:spPr>
          <a:xfrm>
            <a:off x="838200" y="31581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Come ottenere i crediti ECM</a:t>
            </a:r>
            <a:endParaRPr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body" idx="1"/>
          </p:nvPr>
        </p:nvSpPr>
        <p:spPr>
          <a:xfrm>
            <a:off x="838200" y="1641380"/>
            <a:ext cx="10515600" cy="3838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b="1" dirty="0">
                <a:solidFill>
                  <a:srgbClr val="1F3864"/>
                </a:solidFill>
              </a:rPr>
              <a:t>CHI? </a:t>
            </a:r>
            <a:endParaRPr sz="8000" dirty="0">
              <a:solidFill>
                <a:srgbClr val="1F386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dirty="0">
                <a:solidFill>
                  <a:srgbClr val="1F3864"/>
                </a:solidFill>
              </a:rPr>
              <a:t>Può accedere al questionario ECM chi ha presenziato ad almeno il </a:t>
            </a:r>
            <a:r>
              <a:rPr lang="it-IT" sz="8000" b="1" dirty="0">
                <a:solidFill>
                  <a:srgbClr val="1F3864"/>
                </a:solidFill>
              </a:rPr>
              <a:t>90% </a:t>
            </a:r>
            <a:r>
              <a:rPr lang="it-IT" sz="8000" dirty="0">
                <a:solidFill>
                  <a:srgbClr val="1F3864"/>
                </a:solidFill>
              </a:rPr>
              <a:t>del webinar</a:t>
            </a:r>
            <a:br>
              <a:rPr lang="it-IT" sz="8000" dirty="0">
                <a:solidFill>
                  <a:srgbClr val="1F3864"/>
                </a:solidFill>
              </a:rPr>
            </a:b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b="1" dirty="0">
                <a:solidFill>
                  <a:srgbClr val="1F3864"/>
                </a:solidFill>
              </a:rPr>
              <a:t>DOVE? </a:t>
            </a:r>
            <a:endParaRPr sz="8000" dirty="0">
              <a:solidFill>
                <a:srgbClr val="1F386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dirty="0">
                <a:solidFill>
                  <a:srgbClr val="1F3864"/>
                </a:solidFill>
              </a:rPr>
              <a:t>Sulla piattaforma di formazione a distanza </a:t>
            </a:r>
            <a:r>
              <a:rPr lang="it-IT" sz="8000" b="1" dirty="0">
                <a:solidFill>
                  <a:srgbClr val="1F3864"/>
                </a:solidFill>
              </a:rPr>
              <a:t>www.fadinmed.it</a:t>
            </a:r>
            <a:br>
              <a:rPr lang="it-IT" sz="8000" dirty="0">
                <a:solidFill>
                  <a:srgbClr val="1F3864"/>
                </a:solidFill>
              </a:rPr>
            </a:br>
            <a:br>
              <a:rPr lang="it-IT" sz="8000" b="1" dirty="0">
                <a:solidFill>
                  <a:srgbClr val="1F3864"/>
                </a:solidFill>
              </a:rPr>
            </a:br>
            <a:r>
              <a:rPr lang="it-IT" sz="8000" b="1" dirty="0">
                <a:solidFill>
                  <a:srgbClr val="1F3864"/>
                </a:solidFill>
              </a:rPr>
              <a:t>QUANDO? </a:t>
            </a:r>
            <a:endParaRPr lang="it-IT" sz="8000" dirty="0">
              <a:solidFill>
                <a:srgbClr val="1F386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dirty="0">
                <a:solidFill>
                  <a:srgbClr val="1F3864"/>
                </a:solidFill>
              </a:rPr>
              <a:t>Dal giorno seguente a quello del </a:t>
            </a:r>
            <a:r>
              <a:rPr lang="it-IT" sz="8000" dirty="0" err="1">
                <a:solidFill>
                  <a:srgbClr val="1F3864"/>
                </a:solidFill>
              </a:rPr>
              <a:t>webinar</a:t>
            </a:r>
            <a:r>
              <a:rPr lang="it-IT" sz="8000" dirty="0">
                <a:solidFill>
                  <a:srgbClr val="1F3864"/>
                </a:solidFill>
              </a:rPr>
              <a:t> fino a 3 giorni dopo l’evento.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endParaRPr lang="it-IT" sz="8000" dirty="0">
              <a:solidFill>
                <a:srgbClr val="1F386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b="1" dirty="0">
                <a:solidFill>
                  <a:srgbClr val="1F3864"/>
                </a:solidFill>
              </a:rPr>
              <a:t>COME? </a:t>
            </a:r>
            <a:endParaRPr sz="8000" dirty="0">
              <a:solidFill>
                <a:srgbClr val="1F386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None/>
            </a:pPr>
            <a:r>
              <a:rPr lang="it-IT" sz="8000" dirty="0">
                <a:solidFill>
                  <a:srgbClr val="1F3864"/>
                </a:solidFill>
              </a:rPr>
              <a:t>1. registrarsi, se non lo si è già fatto, a </a:t>
            </a:r>
            <a:r>
              <a:rPr lang="it-IT" sz="8000" b="1" dirty="0">
                <a:solidFill>
                  <a:srgbClr val="1F3864"/>
                </a:solidFill>
              </a:rPr>
              <a:t>www.fadinmed.it</a:t>
            </a: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dirty="0">
                <a:solidFill>
                  <a:srgbClr val="1F3864"/>
                </a:solidFill>
              </a:rPr>
              <a:t>2. cliccare su «Accedi» ed entrare con ID e PIN</a:t>
            </a: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dirty="0">
                <a:solidFill>
                  <a:srgbClr val="1F3864"/>
                </a:solidFill>
              </a:rPr>
              <a:t>3. cliccare sul titolo del webinar</a:t>
            </a: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dirty="0">
                <a:solidFill>
                  <a:srgbClr val="1F3864"/>
                </a:solidFill>
              </a:rPr>
              <a:t>4. rispondere al questionario ECM (</a:t>
            </a:r>
            <a:r>
              <a:rPr lang="it-IT" sz="8000" b="1" dirty="0">
                <a:solidFill>
                  <a:srgbClr val="1F3864"/>
                </a:solidFill>
              </a:rPr>
              <a:t>c’è un tentativo solo di superamento</a:t>
            </a:r>
            <a:r>
              <a:rPr lang="it-IT" sz="8000" dirty="0">
                <a:solidFill>
                  <a:srgbClr val="1F3864"/>
                </a:solidFill>
              </a:rPr>
              <a:t>, secondo le norme </a:t>
            </a:r>
            <a:r>
              <a:rPr lang="it-IT" sz="8000" dirty="0" err="1">
                <a:solidFill>
                  <a:srgbClr val="1F3864"/>
                </a:solidFill>
              </a:rPr>
              <a:t>Agenas</a:t>
            </a:r>
            <a:r>
              <a:rPr lang="it-IT" sz="8000" dirty="0">
                <a:solidFill>
                  <a:srgbClr val="1F3864"/>
                </a:solidFill>
              </a:rPr>
              <a:t> degli eventi accreditati come Videoconferenza RES)</a:t>
            </a: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dirty="0">
                <a:solidFill>
                  <a:srgbClr val="1F3864"/>
                </a:solidFill>
              </a:rPr>
              <a:t>5. rispondere al questionario di gradimento (</a:t>
            </a:r>
            <a:r>
              <a:rPr lang="it-IT" sz="8000" b="1" dirty="0">
                <a:solidFill>
                  <a:srgbClr val="1F3864"/>
                </a:solidFill>
              </a:rPr>
              <a:t>obbligatorio</a:t>
            </a:r>
            <a:r>
              <a:rPr lang="it-IT" sz="8000" dirty="0">
                <a:solidFill>
                  <a:srgbClr val="1F3864"/>
                </a:solidFill>
              </a:rPr>
              <a:t> per avere i crediti)</a:t>
            </a:r>
            <a:br>
              <a:rPr lang="it-IT" sz="8000" dirty="0">
                <a:solidFill>
                  <a:srgbClr val="1F3864"/>
                </a:solidFill>
              </a:rPr>
            </a:br>
            <a:r>
              <a:rPr lang="it-IT" sz="8000" dirty="0">
                <a:solidFill>
                  <a:srgbClr val="1F3864"/>
                </a:solidFill>
              </a:rPr>
              <a:t>6. scaricare il pdf dell’attestazione dei crediti una volta risposto bene alle domande (</a:t>
            </a:r>
            <a:r>
              <a:rPr lang="it-IT" sz="8000" b="1" dirty="0">
                <a:solidFill>
                  <a:srgbClr val="1F3864"/>
                </a:solidFill>
              </a:rPr>
              <a:t>soglia del 75%</a:t>
            </a:r>
            <a:r>
              <a:rPr lang="it-IT" sz="8000" dirty="0">
                <a:solidFill>
                  <a:srgbClr val="1F3864"/>
                </a:solidFill>
              </a:rPr>
              <a:t>)</a:t>
            </a:r>
            <a:br>
              <a:rPr lang="it-IT" sz="5000" dirty="0">
                <a:solidFill>
                  <a:srgbClr val="1F3864"/>
                </a:solidFill>
              </a:rPr>
            </a:br>
            <a:br>
              <a:rPr lang="it-IT" sz="2800" dirty="0">
                <a:solidFill>
                  <a:srgbClr val="1F3864"/>
                </a:solidFill>
              </a:rPr>
            </a:br>
            <a:endParaRPr sz="2800" dirty="0">
              <a:solidFill>
                <a:srgbClr val="1F3864"/>
              </a:solidFill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0" y="0"/>
            <a:ext cx="275573" cy="6858000"/>
          </a:xfrm>
          <a:prstGeom prst="rect">
            <a:avLst/>
          </a:prstGeom>
          <a:solidFill>
            <a:srgbClr val="D8A95A"/>
          </a:solidFill>
          <a:ln w="12700" cap="flat" cmpd="sng">
            <a:solidFill>
              <a:srgbClr val="D8A95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 descr="FNOMCeO | Portale della Federazione Nazionale degli Ordini dei Medici  Chirurghi e degli Odontoiatri"/>
          <p:cNvPicPr preferRelativeResize="0"/>
          <p:nvPr/>
        </p:nvPicPr>
        <p:blipFill rotWithShape="1">
          <a:blip r:embed="rId3">
            <a:alphaModFix/>
          </a:blip>
          <a:srcRect r="71031"/>
          <a:stretch/>
        </p:blipFill>
        <p:spPr>
          <a:xfrm>
            <a:off x="11353800" y="6032310"/>
            <a:ext cx="714670" cy="70359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01D610C1-D64F-CE42-AE74-E9F33690785A}"/>
              </a:ext>
            </a:extLst>
          </p:cNvPr>
          <p:cNvSpPr/>
          <p:nvPr/>
        </p:nvSpPr>
        <p:spPr>
          <a:xfrm>
            <a:off x="11091967" y="5846164"/>
            <a:ext cx="1074222" cy="10118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453FCA0-8A2C-EA46-9521-472F102E5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917" y="232554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1F6017-FFB0-1F48-A60B-E48FCD56624F}"/>
              </a:ext>
            </a:extLst>
          </p:cNvPr>
          <p:cNvSpPr txBox="1"/>
          <p:nvPr/>
        </p:nvSpPr>
        <p:spPr>
          <a:xfrm>
            <a:off x="867668" y="2630502"/>
            <a:ext cx="38692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chemeClr val="accent2"/>
                </a:solidFill>
              </a:rPr>
              <a:t>Installa il programma Zoom sul tuo dispositivo (PC o Smartphone) 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C48ABEAB-5699-7B4E-A095-97C05D643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14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E933BF2-90BE-A049-A22C-D4317CE61915}"/>
              </a:ext>
            </a:extLst>
          </p:cNvPr>
          <p:cNvSpPr txBox="1"/>
          <p:nvPr/>
        </p:nvSpPr>
        <p:spPr>
          <a:xfrm>
            <a:off x="705852" y="4417792"/>
            <a:ext cx="1078029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u="sng" dirty="0">
                <a:hlinkClick r:id="rId2"/>
              </a:rPr>
              <a:t>https://us06web.zoom.us/webinar/register/WN_YoZnfIY8QeWZvYB0jBUfuQ</a:t>
            </a:r>
            <a:endParaRPr lang="it-IT" sz="5400" dirty="0"/>
          </a:p>
        </p:txBody>
      </p:sp>
      <p:sp>
        <p:nvSpPr>
          <p:cNvPr id="10" name="Google Shape;84;p1">
            <a:extLst>
              <a:ext uri="{FF2B5EF4-FFF2-40B4-BE49-F238E27FC236}">
                <a16:creationId xmlns:a16="http://schemas.microsoft.com/office/drawing/2014/main" id="{100AE4B6-2EAB-A24E-BA65-15B63FEEDBA0}"/>
              </a:ext>
            </a:extLst>
          </p:cNvPr>
          <p:cNvSpPr txBox="1">
            <a:spLocks/>
          </p:cNvSpPr>
          <p:nvPr/>
        </p:nvSpPr>
        <p:spPr>
          <a:xfrm>
            <a:off x="838200" y="185980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rgbClr val="1F3864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LA SINDROME DELLE APNEE OSTRUTTIVE DEL SONNO (OSAS) </a:t>
            </a:r>
            <a:endParaRPr lang="it-IT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64B4192-3950-D14D-AB91-B7BB42E566C5}"/>
              </a:ext>
            </a:extLst>
          </p:cNvPr>
          <p:cNvSpPr txBox="1"/>
          <p:nvPr/>
        </p:nvSpPr>
        <p:spPr>
          <a:xfrm>
            <a:off x="510978" y="3941137"/>
            <a:ext cx="231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chemeClr val="accent2"/>
                </a:solidFill>
              </a:rPr>
              <a:t>CLICCA SUL LINK:</a:t>
            </a:r>
          </a:p>
        </p:txBody>
      </p:sp>
      <p:pic>
        <p:nvPicPr>
          <p:cNvPr id="6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046BEE6B-E556-B347-A2F7-71FCF7E6E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85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&#10;&#10;Descrizione generata automaticamente">
            <a:extLst>
              <a:ext uri="{FF2B5EF4-FFF2-40B4-BE49-F238E27FC236}">
                <a16:creationId xmlns:a16="http://schemas.microsoft.com/office/drawing/2014/main" id="{2D5EDB31-AD5D-A14B-B1C5-665D60DC3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734" y="21566"/>
            <a:ext cx="9300182" cy="6836434"/>
          </a:xfrm>
          <a:prstGeom prst="rect">
            <a:avLst/>
          </a:prstGeom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5C61B9F-F759-1048-95B3-A46F13467194}"/>
              </a:ext>
            </a:extLst>
          </p:cNvPr>
          <p:cNvSpPr txBox="1"/>
          <p:nvPr/>
        </p:nvSpPr>
        <p:spPr>
          <a:xfrm>
            <a:off x="385011" y="2978118"/>
            <a:ext cx="21496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2"/>
                </a:solidFill>
              </a:rPr>
              <a:t>Compila i campi del modulo e clicca su «iscriviti»</a:t>
            </a:r>
          </a:p>
        </p:txBody>
      </p:sp>
      <p:sp>
        <p:nvSpPr>
          <p:cNvPr id="4" name="Freccia giù 3">
            <a:extLst>
              <a:ext uri="{FF2B5EF4-FFF2-40B4-BE49-F238E27FC236}">
                <a16:creationId xmlns:a16="http://schemas.microsoft.com/office/drawing/2014/main" id="{24FA4C1C-1632-3F43-AA6B-0D04ACEDD538}"/>
              </a:ext>
            </a:extLst>
          </p:cNvPr>
          <p:cNvSpPr/>
          <p:nvPr/>
        </p:nvSpPr>
        <p:spPr>
          <a:xfrm rot="18641865">
            <a:off x="2164000" y="52297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C33905B9-FFB6-FE4E-AD0F-75260A69F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3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612DDD-DE5E-8847-A0E2-9AA672F6F5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6"/>
          <a:stretch/>
        </p:blipFill>
        <p:spPr>
          <a:xfrm>
            <a:off x="3424687" y="0"/>
            <a:ext cx="8767313" cy="6858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31A1F79-FF05-3E4B-BF1B-4ABD36E5105C}"/>
              </a:ext>
            </a:extLst>
          </p:cNvPr>
          <p:cNvSpPr txBox="1"/>
          <p:nvPr/>
        </p:nvSpPr>
        <p:spPr>
          <a:xfrm>
            <a:off x="79692" y="1194814"/>
            <a:ext cx="33297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2"/>
                </a:solidFill>
              </a:rPr>
              <a:t>Riceverai una e-mail di conferma con il link PERSONALE (NOMINATIVO) che consente l’accesso al </a:t>
            </a:r>
            <a:r>
              <a:rPr lang="it-IT" sz="2000" dirty="0" err="1">
                <a:solidFill>
                  <a:schemeClr val="accent2"/>
                </a:solidFill>
              </a:rPr>
              <a:t>webinar</a:t>
            </a:r>
            <a:r>
              <a:rPr lang="it-IT" sz="2000" dirty="0">
                <a:solidFill>
                  <a:schemeClr val="accent2"/>
                </a:solidFill>
              </a:rPr>
              <a:t> il giorno dell’evento.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9CA74D0-996A-704E-9FB4-3768B83542D1}"/>
              </a:ext>
            </a:extLst>
          </p:cNvPr>
          <p:cNvSpPr/>
          <p:nvPr/>
        </p:nvSpPr>
        <p:spPr>
          <a:xfrm>
            <a:off x="3881887" y="1949569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160F76A-A73D-D848-9E71-D85F0A4D7CD3}"/>
              </a:ext>
            </a:extLst>
          </p:cNvPr>
          <p:cNvSpPr/>
          <p:nvPr/>
        </p:nvSpPr>
        <p:spPr>
          <a:xfrm>
            <a:off x="3424687" y="2439427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AE5C437-C506-D44E-ABAA-B2AB4B65DC08}"/>
              </a:ext>
            </a:extLst>
          </p:cNvPr>
          <p:cNvSpPr/>
          <p:nvPr/>
        </p:nvSpPr>
        <p:spPr>
          <a:xfrm>
            <a:off x="10805201" y="2213964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giù 7">
            <a:extLst>
              <a:ext uri="{FF2B5EF4-FFF2-40B4-BE49-F238E27FC236}">
                <a16:creationId xmlns:a16="http://schemas.microsoft.com/office/drawing/2014/main" id="{CD79C8BE-674A-B249-92C8-A05D142FA1C3}"/>
              </a:ext>
            </a:extLst>
          </p:cNvPr>
          <p:cNvSpPr/>
          <p:nvPr/>
        </p:nvSpPr>
        <p:spPr>
          <a:xfrm rot="17570495">
            <a:off x="2354989" y="27054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8BC7F6C-6FC5-3B4B-A49C-2C49D4EC86ED}"/>
              </a:ext>
            </a:extLst>
          </p:cNvPr>
          <p:cNvSpPr/>
          <p:nvPr/>
        </p:nvSpPr>
        <p:spPr>
          <a:xfrm>
            <a:off x="4937330" y="5156616"/>
            <a:ext cx="728952" cy="1216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58F62E44-D923-9B4C-AE78-67C145FD6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2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612DDD-DE5E-8847-A0E2-9AA672F6F5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6"/>
          <a:stretch/>
        </p:blipFill>
        <p:spPr>
          <a:xfrm>
            <a:off x="3424687" y="0"/>
            <a:ext cx="8767313" cy="68580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E9CA74D0-996A-704E-9FB4-3768B83542D1}"/>
              </a:ext>
            </a:extLst>
          </p:cNvPr>
          <p:cNvSpPr/>
          <p:nvPr/>
        </p:nvSpPr>
        <p:spPr>
          <a:xfrm>
            <a:off x="3881887" y="1949569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160F76A-A73D-D848-9E71-D85F0A4D7CD3}"/>
              </a:ext>
            </a:extLst>
          </p:cNvPr>
          <p:cNvSpPr/>
          <p:nvPr/>
        </p:nvSpPr>
        <p:spPr>
          <a:xfrm>
            <a:off x="3424687" y="2439427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AE5C437-C506-D44E-ABAA-B2AB4B65DC08}"/>
              </a:ext>
            </a:extLst>
          </p:cNvPr>
          <p:cNvSpPr/>
          <p:nvPr/>
        </p:nvSpPr>
        <p:spPr>
          <a:xfrm>
            <a:off x="10805201" y="2213964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giù 7">
            <a:extLst>
              <a:ext uri="{FF2B5EF4-FFF2-40B4-BE49-F238E27FC236}">
                <a16:creationId xmlns:a16="http://schemas.microsoft.com/office/drawing/2014/main" id="{CD79C8BE-674A-B249-92C8-A05D142FA1C3}"/>
              </a:ext>
            </a:extLst>
          </p:cNvPr>
          <p:cNvSpPr/>
          <p:nvPr/>
        </p:nvSpPr>
        <p:spPr>
          <a:xfrm rot="18350813">
            <a:off x="2917380" y="441439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BED1E65-98EB-8C46-9DCB-F08CFCDD557C}"/>
              </a:ext>
            </a:extLst>
          </p:cNvPr>
          <p:cNvSpPr txBox="1"/>
          <p:nvPr/>
        </p:nvSpPr>
        <p:spPr>
          <a:xfrm>
            <a:off x="94891" y="3178455"/>
            <a:ext cx="28132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2"/>
                </a:solidFill>
              </a:rPr>
              <a:t>In caso di problemi con il link copiare ed incollare l’ID </a:t>
            </a:r>
            <a:r>
              <a:rPr lang="it-IT" sz="2000" dirty="0" err="1">
                <a:solidFill>
                  <a:schemeClr val="accent2"/>
                </a:solidFill>
              </a:rPr>
              <a:t>webinar</a:t>
            </a:r>
            <a:r>
              <a:rPr lang="it-IT" sz="2000" dirty="0">
                <a:solidFill>
                  <a:schemeClr val="accent2"/>
                </a:solidFill>
              </a:rPr>
              <a:t> nella sezione «Join a Meeting» sull’ </a:t>
            </a:r>
            <a:r>
              <a:rPr lang="it-IT" sz="2000" dirty="0" err="1">
                <a:solidFill>
                  <a:schemeClr val="accent2"/>
                </a:solidFill>
              </a:rPr>
              <a:t>App</a:t>
            </a:r>
            <a:r>
              <a:rPr lang="it-IT" sz="2000" dirty="0">
                <a:solidFill>
                  <a:schemeClr val="accent2"/>
                </a:solidFill>
              </a:rPr>
              <a:t> Zoom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CDE7C2F-562B-9744-B29A-A81C200B8FD3}"/>
              </a:ext>
            </a:extLst>
          </p:cNvPr>
          <p:cNvSpPr/>
          <p:nvPr/>
        </p:nvSpPr>
        <p:spPr>
          <a:xfrm>
            <a:off x="4937330" y="5156616"/>
            <a:ext cx="728952" cy="1216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ornice 13">
            <a:extLst>
              <a:ext uri="{FF2B5EF4-FFF2-40B4-BE49-F238E27FC236}">
                <a16:creationId xmlns:a16="http://schemas.microsoft.com/office/drawing/2014/main" id="{48906ECF-E990-C048-B861-2C03F86BE3C9}"/>
              </a:ext>
            </a:extLst>
          </p:cNvPr>
          <p:cNvSpPr/>
          <p:nvPr/>
        </p:nvSpPr>
        <p:spPr>
          <a:xfrm>
            <a:off x="3659700" y="5104317"/>
            <a:ext cx="1307609" cy="209863"/>
          </a:xfrm>
          <a:prstGeom prst="frame">
            <a:avLst>
              <a:gd name="adj1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2" name="Immagine 11" descr="Immagine che contiene testo&#10;&#10;Descrizione generata automaticamente">
            <a:extLst>
              <a:ext uri="{FF2B5EF4-FFF2-40B4-BE49-F238E27FC236}">
                <a16:creationId xmlns:a16="http://schemas.microsoft.com/office/drawing/2014/main" id="{3DCFBDB4-7338-9942-B41D-3B13F6279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2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63612DDD-DE5E-8847-A0E2-9AA672F6F5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6"/>
          <a:stretch/>
        </p:blipFill>
        <p:spPr>
          <a:xfrm>
            <a:off x="3424687" y="0"/>
            <a:ext cx="8767313" cy="6858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31A1F79-FF05-3E4B-BF1B-4ABD36E5105C}"/>
              </a:ext>
            </a:extLst>
          </p:cNvPr>
          <p:cNvSpPr txBox="1"/>
          <p:nvPr/>
        </p:nvSpPr>
        <p:spPr>
          <a:xfrm>
            <a:off x="94891" y="3377394"/>
            <a:ext cx="33297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accent2"/>
                </a:solidFill>
              </a:rPr>
              <a:t>È possibile annullare la propria iscrizione cliccando su «annullare» presente nella stessa mail di conferma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9CA74D0-996A-704E-9FB4-3768B83542D1}"/>
              </a:ext>
            </a:extLst>
          </p:cNvPr>
          <p:cNvSpPr/>
          <p:nvPr/>
        </p:nvSpPr>
        <p:spPr>
          <a:xfrm>
            <a:off x="3881887" y="1949569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160F76A-A73D-D848-9E71-D85F0A4D7CD3}"/>
              </a:ext>
            </a:extLst>
          </p:cNvPr>
          <p:cNvSpPr/>
          <p:nvPr/>
        </p:nvSpPr>
        <p:spPr>
          <a:xfrm>
            <a:off x="3424687" y="2439427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AE5C437-C506-D44E-ABAA-B2AB4B65DC08}"/>
              </a:ext>
            </a:extLst>
          </p:cNvPr>
          <p:cNvSpPr/>
          <p:nvPr/>
        </p:nvSpPr>
        <p:spPr>
          <a:xfrm>
            <a:off x="10805201" y="2213964"/>
            <a:ext cx="914400" cy="225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giù 7">
            <a:extLst>
              <a:ext uri="{FF2B5EF4-FFF2-40B4-BE49-F238E27FC236}">
                <a16:creationId xmlns:a16="http://schemas.microsoft.com/office/drawing/2014/main" id="{CD79C8BE-674A-B249-92C8-A05D142FA1C3}"/>
              </a:ext>
            </a:extLst>
          </p:cNvPr>
          <p:cNvSpPr/>
          <p:nvPr/>
        </p:nvSpPr>
        <p:spPr>
          <a:xfrm rot="18827890">
            <a:off x="2433391" y="48216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62DA995-6429-F64A-A116-3EA523147F03}"/>
              </a:ext>
            </a:extLst>
          </p:cNvPr>
          <p:cNvSpPr/>
          <p:nvPr/>
        </p:nvSpPr>
        <p:spPr>
          <a:xfrm>
            <a:off x="4937330" y="5156616"/>
            <a:ext cx="728952" cy="1216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561B9F62-687A-8048-B3D5-54BF9C135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55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;p2">
            <a:extLst>
              <a:ext uri="{FF2B5EF4-FFF2-40B4-BE49-F238E27FC236}">
                <a16:creationId xmlns:a16="http://schemas.microsoft.com/office/drawing/2014/main" id="{0265AB90-2493-D24D-921E-2F88C96E8D82}"/>
              </a:ext>
            </a:extLst>
          </p:cNvPr>
          <p:cNvSpPr txBox="1"/>
          <p:nvPr/>
        </p:nvSpPr>
        <p:spPr>
          <a:xfrm>
            <a:off x="1942478" y="1104376"/>
            <a:ext cx="830704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400" b="1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Video Tutorial per accedere </a:t>
            </a:r>
            <a:endParaRPr dirty="0"/>
          </a:p>
        </p:txBody>
      </p:sp>
      <p:sp>
        <p:nvSpPr>
          <p:cNvPr id="5" name="Google Shape;95;p2">
            <a:extLst>
              <a:ext uri="{FF2B5EF4-FFF2-40B4-BE49-F238E27FC236}">
                <a16:creationId xmlns:a16="http://schemas.microsoft.com/office/drawing/2014/main" id="{7CD656E0-C3CE-0D43-9CAB-A73EEE12CDE7}"/>
              </a:ext>
            </a:extLst>
          </p:cNvPr>
          <p:cNvSpPr txBox="1"/>
          <p:nvPr/>
        </p:nvSpPr>
        <p:spPr>
          <a:xfrm>
            <a:off x="610853" y="2526425"/>
            <a:ext cx="333156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-5715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4400" b="1" dirty="0">
                <a:solidFill>
                  <a:srgbClr val="1F3864"/>
                </a:solidFill>
                <a:latin typeface="Calibri"/>
                <a:cs typeface="Calibri"/>
                <a:sym typeface="Calibri"/>
              </a:rPr>
              <a:t>Da Pc</a:t>
            </a:r>
            <a:endParaRPr dirty="0"/>
          </a:p>
        </p:txBody>
      </p:sp>
      <p:sp>
        <p:nvSpPr>
          <p:cNvPr id="6" name="Google Shape;95;p2">
            <a:extLst>
              <a:ext uri="{FF2B5EF4-FFF2-40B4-BE49-F238E27FC236}">
                <a16:creationId xmlns:a16="http://schemas.microsoft.com/office/drawing/2014/main" id="{1E6EE2EE-262D-3C4E-ACFD-CAD31B662451}"/>
              </a:ext>
            </a:extLst>
          </p:cNvPr>
          <p:cNvSpPr txBox="1"/>
          <p:nvPr/>
        </p:nvSpPr>
        <p:spPr>
          <a:xfrm>
            <a:off x="824458" y="4531456"/>
            <a:ext cx="510040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-5715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4400" b="1">
                <a:solidFill>
                  <a:srgbClr val="1F3864"/>
                </a:solidFill>
                <a:latin typeface="Calibri"/>
                <a:cs typeface="Calibri"/>
                <a:sym typeface="Calibri"/>
              </a:rPr>
              <a:t>Da </a:t>
            </a:r>
            <a:r>
              <a:rPr lang="it-IT" sz="4400" b="1" dirty="0">
                <a:solidFill>
                  <a:srgbClr val="1F3864"/>
                </a:solidFill>
                <a:latin typeface="Calibri"/>
                <a:cs typeface="Calibri"/>
                <a:sym typeface="Calibri"/>
              </a:rPr>
              <a:t>S</a:t>
            </a:r>
            <a:r>
              <a:rPr lang="it-IT" sz="4400" b="1">
                <a:solidFill>
                  <a:srgbClr val="1F3864"/>
                </a:solidFill>
                <a:latin typeface="Calibri"/>
                <a:cs typeface="Calibri"/>
                <a:sym typeface="Calibri"/>
              </a:rPr>
              <a:t>martphone</a:t>
            </a:r>
            <a:endParaRPr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E1E8449-8CEC-E346-A8C0-3E12C35C811E}"/>
              </a:ext>
            </a:extLst>
          </p:cNvPr>
          <p:cNvSpPr txBox="1"/>
          <p:nvPr/>
        </p:nvSpPr>
        <p:spPr>
          <a:xfrm>
            <a:off x="3151055" y="3429000"/>
            <a:ext cx="55476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 err="1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https</a:t>
            </a:r>
            <a:r>
              <a:rPr lang="it-IT" sz="3200" dirty="0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://</a:t>
            </a:r>
            <a:r>
              <a:rPr lang="it-IT" sz="3200" dirty="0" err="1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youtu.be</a:t>
            </a:r>
            <a:r>
              <a:rPr lang="it-IT" sz="3200" dirty="0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/UZGaKF0vQSg</a:t>
            </a:r>
            <a:r>
              <a:rPr lang="it-IT" sz="3200" dirty="0">
                <a:effectLst/>
              </a:rPr>
              <a:t> </a:t>
            </a:r>
            <a:endParaRPr lang="it-IT" sz="32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7DB5F11-1427-8447-BA6F-0C4F5FEE0FC3}"/>
              </a:ext>
            </a:extLst>
          </p:cNvPr>
          <p:cNvSpPr txBox="1"/>
          <p:nvPr/>
        </p:nvSpPr>
        <p:spPr>
          <a:xfrm>
            <a:off x="3151054" y="5608746"/>
            <a:ext cx="55476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 err="1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https</a:t>
            </a:r>
            <a:r>
              <a:rPr lang="it-IT" sz="3200" dirty="0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://</a:t>
            </a:r>
            <a:r>
              <a:rPr lang="it-IT" sz="3200" dirty="0" err="1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youtu.be</a:t>
            </a:r>
            <a:r>
              <a:rPr lang="it-IT" sz="3200" dirty="0">
                <a:effectLst/>
                <a:latin typeface="Calibri" panose="020F0502020204030204" pitchFamily="34" charset="0"/>
                <a:ea typeface="Arial Unicode MS" panose="020B0604020202020204" pitchFamily="34" charset="-128"/>
              </a:rPr>
              <a:t>/7YEbB9mYgFQ</a:t>
            </a:r>
            <a:r>
              <a:rPr lang="it-IT" sz="3200" dirty="0">
                <a:effectLst/>
              </a:rPr>
              <a:t> </a:t>
            </a:r>
            <a:endParaRPr lang="it-IT" sz="3200" dirty="0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A469DC2F-4022-6A4A-9618-EA879C0CF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859733" cy="105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658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0" y="0"/>
            <a:ext cx="275573" cy="6858000"/>
          </a:xfrm>
          <a:prstGeom prst="rect">
            <a:avLst/>
          </a:prstGeom>
          <a:solidFill>
            <a:srgbClr val="D8A95A"/>
          </a:solidFill>
          <a:ln w="12700" cap="flat" cmpd="sng">
            <a:solidFill>
              <a:srgbClr val="D8A95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2" descr="FNOMCeO | Portale della Federazione Nazionale degli Ordini dei Medici  Chirurghi e degli Odontoiatri"/>
          <p:cNvPicPr preferRelativeResize="0"/>
          <p:nvPr/>
        </p:nvPicPr>
        <p:blipFill rotWithShape="1">
          <a:blip r:embed="rId3">
            <a:alphaModFix/>
          </a:blip>
          <a:srcRect r="71031"/>
          <a:stretch/>
        </p:blipFill>
        <p:spPr>
          <a:xfrm>
            <a:off x="11353800" y="6032310"/>
            <a:ext cx="714670" cy="703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 descr="Immagine che contiene orologio&#10;&#10;Descrizione generat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8485" y="2412716"/>
            <a:ext cx="3015030" cy="203256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95" name="Google Shape;95;p2"/>
          <p:cNvSpPr txBox="1"/>
          <p:nvPr/>
        </p:nvSpPr>
        <p:spPr>
          <a:xfrm>
            <a:off x="1942478" y="464161"/>
            <a:ext cx="830704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400" b="1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Modalità Domanda e Risposta</a:t>
            </a:r>
            <a:endParaRPr dirty="0"/>
          </a:p>
        </p:txBody>
      </p:sp>
      <p:sp>
        <p:nvSpPr>
          <p:cNvPr id="96" name="Google Shape;96;p2"/>
          <p:cNvSpPr txBox="1"/>
          <p:nvPr/>
        </p:nvSpPr>
        <p:spPr>
          <a:xfrm>
            <a:off x="5019821" y="4565703"/>
            <a:ext cx="215235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i="0" u="none" strike="noStrike" cap="none">
                <a:solidFill>
                  <a:srgbClr val="398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3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Chat</a:t>
            </a:r>
            <a:endParaRPr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B68AA3E-4B2C-9F4C-9503-8E10ABD80881}"/>
              </a:ext>
            </a:extLst>
          </p:cNvPr>
          <p:cNvSpPr/>
          <p:nvPr/>
        </p:nvSpPr>
        <p:spPr>
          <a:xfrm>
            <a:off x="11091967" y="5685927"/>
            <a:ext cx="1074222" cy="11720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302</Words>
  <Application>Microsoft Macintosh PowerPoint</Application>
  <PresentationFormat>Widescreen</PresentationFormat>
  <Paragraphs>24</Paragraphs>
  <Slides>10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Come ottenere i crediti ECM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Alberto Dedola</dc:creator>
  <cp:lastModifiedBy>Alberto Dedola</cp:lastModifiedBy>
  <cp:revision>8</cp:revision>
  <dcterms:created xsi:type="dcterms:W3CDTF">2022-03-14T08:18:18Z</dcterms:created>
  <dcterms:modified xsi:type="dcterms:W3CDTF">2022-05-26T14:38:41Z</dcterms:modified>
</cp:coreProperties>
</file>